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99" r:id="rId2"/>
    <p:sldId id="283" r:id="rId3"/>
    <p:sldId id="284" r:id="rId4"/>
    <p:sldId id="285" r:id="rId5"/>
    <p:sldId id="298" r:id="rId6"/>
    <p:sldId id="286" r:id="rId7"/>
    <p:sldId id="287" r:id="rId8"/>
    <p:sldId id="288" r:id="rId9"/>
    <p:sldId id="296" r:id="rId10"/>
    <p:sldId id="297" r:id="rId11"/>
    <p:sldId id="289" r:id="rId12"/>
    <p:sldId id="290" r:id="rId13"/>
    <p:sldId id="291" r:id="rId14"/>
    <p:sldId id="293" r:id="rId15"/>
    <p:sldId id="292" r:id="rId16"/>
    <p:sldId id="294" r:id="rId17"/>
    <p:sldId id="29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1" d="100"/>
          <a:sy n="41" d="100"/>
        </p:scale>
        <p:origin x="-72" y="-235"/>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D41D1-7B8B-4933-A34E-4083C187D3FA}" type="datetimeFigureOut">
              <a:rPr lang="en-US" smtClean="0"/>
              <a:pPr/>
              <a:t>5/5/2010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C12D11-F692-4AA9-878E-D9E1DB7B1F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6FF1EC-6539-4B5F-A5D0-43D56DE3F18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6FF1EC-6539-4B5F-A5D0-43D56DE3F18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6FF1EC-6539-4B5F-A5D0-43D56DE3F184}"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1716D42-5E0D-4E6A-9EFB-FC0AEC0080BF}" type="datetimeFigureOut">
              <a:rPr lang="en-US" smtClean="0"/>
              <a:pPr/>
              <a:t>5/5/2010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9AACE13-A65E-4690-A0D8-915A76941C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716D42-5E0D-4E6A-9EFB-FC0AEC0080BF}" type="datetimeFigureOut">
              <a:rPr lang="en-US" smtClean="0"/>
              <a:pPr/>
              <a:t>5/5/2010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AACE13-A65E-4690-A0D8-915A76941C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1716D42-5E0D-4E6A-9EFB-FC0AEC0080BF}" type="datetimeFigureOut">
              <a:rPr lang="en-US" smtClean="0"/>
              <a:pPr/>
              <a:t>5/5/2010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9AACE13-A65E-4690-A0D8-915A76941C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716D42-5E0D-4E6A-9EFB-FC0AEC0080BF}" type="datetimeFigureOut">
              <a:rPr lang="en-US" smtClean="0"/>
              <a:pPr/>
              <a:t>5/5/2010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AACE13-A65E-4690-A0D8-915A76941C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1716D42-5E0D-4E6A-9EFB-FC0AEC0080BF}" type="datetimeFigureOut">
              <a:rPr lang="en-US" smtClean="0"/>
              <a:pPr/>
              <a:t>5/5/2010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9AACE13-A65E-4690-A0D8-915A76941C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716D42-5E0D-4E6A-9EFB-FC0AEC0080BF}" type="datetimeFigureOut">
              <a:rPr lang="en-US" smtClean="0"/>
              <a:pPr/>
              <a:t>5/5/2010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9AACE13-A65E-4690-A0D8-915A76941C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1716D42-5E0D-4E6A-9EFB-FC0AEC0080BF}" type="datetimeFigureOut">
              <a:rPr lang="en-US" smtClean="0"/>
              <a:pPr/>
              <a:t>5/5/2010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9AACE13-A65E-4690-A0D8-915A76941C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1716D42-5E0D-4E6A-9EFB-FC0AEC0080BF}" type="datetimeFigureOut">
              <a:rPr lang="en-US" smtClean="0"/>
              <a:pPr/>
              <a:t>5/5/2010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9AACE13-A65E-4690-A0D8-915A76941C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1716D42-5E0D-4E6A-9EFB-FC0AEC0080BF}" type="datetimeFigureOut">
              <a:rPr lang="en-US" smtClean="0"/>
              <a:pPr/>
              <a:t>5/5/2010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9AACE13-A65E-4690-A0D8-915A76941C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716D42-5E0D-4E6A-9EFB-FC0AEC0080BF}" type="datetimeFigureOut">
              <a:rPr lang="en-US" smtClean="0"/>
              <a:pPr/>
              <a:t>5/5/2010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9AACE13-A65E-4690-A0D8-915A76941C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1716D42-5E0D-4E6A-9EFB-FC0AEC0080BF}" type="datetimeFigureOut">
              <a:rPr lang="en-US" smtClean="0"/>
              <a:pPr/>
              <a:t>5/5/2010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9AACE13-A65E-4690-A0D8-915A76941C3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1716D42-5E0D-4E6A-9EFB-FC0AEC0080BF}" type="datetimeFigureOut">
              <a:rPr lang="en-US" smtClean="0"/>
              <a:pPr/>
              <a:t>5/5/2010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9AACE13-A65E-4690-A0D8-915A76941C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 </a:t>
            </a:r>
            <a:br>
              <a:rPr lang="en-US" dirty="0" smtClean="0"/>
            </a:br>
            <a:r>
              <a:rPr lang="en-US" sz="3200" dirty="0" smtClean="0"/>
              <a:t>Jimmy’s Personal Effects Bag- </a:t>
            </a:r>
            <a:br>
              <a:rPr lang="en-US" sz="3200" dirty="0" smtClean="0"/>
            </a:br>
            <a:r>
              <a:rPr lang="en-US" sz="3200" dirty="0" smtClean="0"/>
              <a:t>How Cotton Has Made a Difference in my Family</a:t>
            </a:r>
            <a:r>
              <a:rPr lang="en-US" sz="2000" dirty="0" smtClean="0"/>
              <a:t/>
            </a:r>
            <a:br>
              <a:rPr lang="en-US" sz="2000" dirty="0" smtClean="0"/>
            </a:br>
            <a:r>
              <a:rPr lang="en-US" sz="2000" dirty="0" smtClean="0"/>
              <a:t/>
            </a:r>
            <a:br>
              <a:rPr lang="en-US" sz="2000" dirty="0" smtClean="0"/>
            </a:br>
            <a:endParaRPr lang="en-US" sz="2000" dirty="0"/>
          </a:p>
        </p:txBody>
      </p:sp>
      <p:sp>
        <p:nvSpPr>
          <p:cNvPr id="6" name="Subtitle 5"/>
          <p:cNvSpPr>
            <a:spLocks noGrp="1"/>
          </p:cNvSpPr>
          <p:nvPr>
            <p:ph type="subTitle" idx="1"/>
          </p:nvPr>
        </p:nvSpPr>
        <p:spPr>
          <a:xfrm>
            <a:off x="3354442" y="3539864"/>
            <a:ext cx="5114778" cy="3089536"/>
          </a:xfrm>
        </p:spPr>
        <p:txBody>
          <a:bodyPr>
            <a:normAutofit fontScale="55000" lnSpcReduction="20000"/>
          </a:bodyPr>
          <a:lstStyle/>
          <a:p>
            <a:pPr algn="l"/>
            <a:r>
              <a:rPr lang="en-US" sz="6000" dirty="0" smtClean="0"/>
              <a:t>By</a:t>
            </a:r>
            <a:br>
              <a:rPr lang="en-US" sz="6000" dirty="0" smtClean="0"/>
            </a:br>
            <a:r>
              <a:rPr lang="en-US" sz="6000" dirty="0" smtClean="0"/>
              <a:t>Hannah Burns</a:t>
            </a:r>
          </a:p>
          <a:p>
            <a:pPr algn="l"/>
            <a:r>
              <a:rPr lang="en-US" sz="6000" dirty="0" smtClean="0"/>
              <a:t>For</a:t>
            </a:r>
            <a:br>
              <a:rPr lang="en-US" sz="6000" dirty="0" smtClean="0"/>
            </a:br>
            <a:r>
              <a:rPr lang="en-US" sz="6000" dirty="0" smtClean="0"/>
              <a:t>FTT 349W</a:t>
            </a:r>
            <a:br>
              <a:rPr lang="en-US" sz="6000" dirty="0" smtClean="0"/>
            </a:br>
            <a:r>
              <a:rPr lang="en-US" sz="6000" dirty="0" smtClean="0"/>
              <a:t>Buffalo State College SUNY</a:t>
            </a:r>
            <a:br>
              <a:rPr lang="en-US" sz="6000" dirty="0" smtClean="0"/>
            </a:br>
            <a:r>
              <a:rPr lang="en-US" sz="6000" dirty="0" smtClean="0"/>
              <a:t>Spring 2010</a:t>
            </a:r>
            <a:r>
              <a:rPr lang="en-US" sz="2400"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Jimmy’s Grave in Paris</a:t>
            </a:r>
            <a:endParaRPr lang="en-US" dirty="0"/>
          </a:p>
        </p:txBody>
      </p:sp>
      <p:pic>
        <p:nvPicPr>
          <p:cNvPr id="9" name="Content Placeholder 8" descr="DSCN0523.jpg"/>
          <p:cNvPicPr>
            <a:picLocks noGrp="1" noChangeAspect="1"/>
          </p:cNvPicPr>
          <p:nvPr>
            <p:ph idx="1"/>
          </p:nvPr>
        </p:nvPicPr>
        <p:blipFill>
          <a:blip r:embed="rId2" cstate="print">
            <a:lum/>
          </a:blip>
          <a:srcRect l="6000" t="6000"/>
          <a:stretch>
            <a:fillRect/>
          </a:stretch>
        </p:blipFill>
        <p:spPr>
          <a:xfrm rot="16200000">
            <a:off x="1917700" y="2374900"/>
            <a:ext cx="4775200" cy="3581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the burn’s family</a:t>
            </a:r>
            <a:endParaRPr lang="en-US" dirty="0"/>
          </a:p>
        </p:txBody>
      </p:sp>
      <p:sp>
        <p:nvSpPr>
          <p:cNvPr id="3" name="Content Placeholder 2"/>
          <p:cNvSpPr>
            <a:spLocks noGrp="1"/>
          </p:cNvSpPr>
          <p:nvPr>
            <p:ph idx="1"/>
          </p:nvPr>
        </p:nvSpPr>
        <p:spPr>
          <a:xfrm>
            <a:off x="457200" y="1609416"/>
            <a:ext cx="4191000" cy="4846320"/>
          </a:xfrm>
        </p:spPr>
        <p:txBody>
          <a:bodyPr>
            <a:normAutofit fontScale="77500" lnSpcReduction="20000"/>
          </a:bodyPr>
          <a:lstStyle/>
          <a:p>
            <a:r>
              <a:rPr lang="en-US" dirty="0" smtClean="0"/>
              <a:t>Jimmy’s father- shoemaker, lived on the poorer side of Buffalo. Ran a small shop on Niagara Street that made specialized shoes, for people with bad feet. </a:t>
            </a:r>
          </a:p>
          <a:p>
            <a:r>
              <a:rPr lang="en-US" dirty="0" smtClean="0"/>
              <a:t>This was a man who was supporting a wife, and during his lifetime had 10 kids. </a:t>
            </a:r>
          </a:p>
          <a:p>
            <a:r>
              <a:rPr lang="en-US" dirty="0" smtClean="0"/>
              <a:t>The money the family received from Jimmy’s policy changed everything. It allowed the family to live more than comfortably through the Great Depression, and overall it completely changed the </a:t>
            </a:r>
          </a:p>
          <a:p>
            <a:pPr>
              <a:buNone/>
            </a:pPr>
            <a:r>
              <a:rPr lang="en-US" dirty="0" smtClean="0"/>
              <a:t>	family’s lifestyle. </a:t>
            </a:r>
            <a:endParaRPr lang="en-US" dirty="0"/>
          </a:p>
        </p:txBody>
      </p:sp>
      <p:pic>
        <p:nvPicPr>
          <p:cNvPr id="4" name="Picture 3" descr="DSCN0510.jpg"/>
          <p:cNvPicPr>
            <a:picLocks noChangeAspect="1"/>
          </p:cNvPicPr>
          <p:nvPr/>
        </p:nvPicPr>
        <p:blipFill>
          <a:blip r:embed="rId2" cstate="print"/>
          <a:stretch>
            <a:fillRect/>
          </a:stretch>
        </p:blipFill>
        <p:spPr>
          <a:xfrm>
            <a:off x="4495800" y="1524000"/>
            <a:ext cx="2870586" cy="4259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DSCN0527.jpg"/>
          <p:cNvPicPr>
            <a:picLocks noChangeAspect="1"/>
          </p:cNvPicPr>
          <p:nvPr/>
        </p:nvPicPr>
        <p:blipFill>
          <a:blip r:embed="rId3" cstate="print">
            <a:grayscl/>
          </a:blip>
          <a:srcRect l="6055" t="10938" r="3613" b="9310"/>
          <a:stretch>
            <a:fillRect/>
          </a:stretch>
        </p:blipFill>
        <p:spPr>
          <a:xfrm>
            <a:off x="6096000" y="4747054"/>
            <a:ext cx="2819400" cy="1866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the Burns Family</a:t>
            </a:r>
            <a:endParaRPr lang="en-US" dirty="0"/>
          </a:p>
        </p:txBody>
      </p:sp>
      <p:sp>
        <p:nvSpPr>
          <p:cNvPr id="5" name="Content Placeholder 4"/>
          <p:cNvSpPr>
            <a:spLocks noGrp="1"/>
          </p:cNvSpPr>
          <p:nvPr>
            <p:ph sz="quarter" idx="2"/>
          </p:nvPr>
        </p:nvSpPr>
        <p:spPr/>
        <p:txBody>
          <a:bodyPr>
            <a:normAutofit/>
          </a:bodyPr>
          <a:lstStyle/>
          <a:p>
            <a:pPr algn="ctr"/>
            <a:r>
              <a:rPr lang="en-US" dirty="0" smtClean="0"/>
              <a:t>With the extra income, Jimmy’s three brothers; Bob, Tom and Don (Mike’s father and my grandfather) were able to go to not only high school, but private high school at </a:t>
            </a:r>
            <a:r>
              <a:rPr lang="en-US" dirty="0" err="1" smtClean="0"/>
              <a:t>Canisius</a:t>
            </a:r>
            <a:r>
              <a:rPr lang="en-US" dirty="0" smtClean="0"/>
              <a:t> College in Buffalo</a:t>
            </a:r>
            <a:endParaRPr lang="en-US" dirty="0"/>
          </a:p>
        </p:txBody>
      </p:sp>
      <p:sp>
        <p:nvSpPr>
          <p:cNvPr id="6" name="Content Placeholder 5"/>
          <p:cNvSpPr>
            <a:spLocks noGrp="1"/>
          </p:cNvSpPr>
          <p:nvPr>
            <p:ph sz="quarter" idx="4"/>
          </p:nvPr>
        </p:nvSpPr>
        <p:spPr/>
        <p:txBody>
          <a:bodyPr/>
          <a:lstStyle/>
          <a:p>
            <a:pPr algn="ctr"/>
            <a:r>
              <a:rPr lang="en-US" dirty="0" smtClean="0"/>
              <a:t>Attending the high school provided great opportunities for the family, and Bob eventually went into priesthood, later teaching at the school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724400" y="4472354"/>
            <a:ext cx="2819400" cy="2385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the Burns family</a:t>
            </a:r>
            <a:endParaRPr lang="en-US" dirty="0"/>
          </a:p>
        </p:txBody>
      </p:sp>
      <p:sp>
        <p:nvSpPr>
          <p:cNvPr id="5" name="Content Placeholder 4"/>
          <p:cNvSpPr>
            <a:spLocks noGrp="1"/>
          </p:cNvSpPr>
          <p:nvPr>
            <p:ph sz="quarter" idx="2"/>
          </p:nvPr>
        </p:nvSpPr>
        <p:spPr>
          <a:xfrm>
            <a:off x="457200" y="1600200"/>
            <a:ext cx="2667000" cy="4953000"/>
          </a:xfrm>
        </p:spPr>
        <p:txBody>
          <a:bodyPr>
            <a:noAutofit/>
          </a:bodyPr>
          <a:lstStyle/>
          <a:p>
            <a:pPr algn="ctr"/>
            <a:r>
              <a:rPr lang="en-US" sz="1600" b="1" dirty="0" smtClean="0"/>
              <a:t>Went from struggling with finances to support his large family, to living comfortably during the depression, a time when even the upper class was struggling financially. </a:t>
            </a:r>
          </a:p>
          <a:p>
            <a:pPr algn="ctr"/>
            <a:r>
              <a:rPr lang="en-US" sz="1600" b="1" dirty="0" smtClean="0"/>
              <a:t>The extra weekly income truly made a difference; The connections made at </a:t>
            </a:r>
            <a:r>
              <a:rPr lang="en-US" sz="1600" b="1" dirty="0" err="1" smtClean="0"/>
              <a:t>Canisuis</a:t>
            </a:r>
            <a:r>
              <a:rPr lang="en-US" sz="1600" b="1" dirty="0" smtClean="0"/>
              <a:t> gave the boys a chance to better their educations and expand opportunities </a:t>
            </a:r>
            <a:endParaRPr lang="en-US" sz="1600" b="1" dirty="0"/>
          </a:p>
        </p:txBody>
      </p:sp>
      <p:sp>
        <p:nvSpPr>
          <p:cNvPr id="6" name="Content Placeholder 5"/>
          <p:cNvSpPr>
            <a:spLocks noGrp="1"/>
          </p:cNvSpPr>
          <p:nvPr>
            <p:ph sz="quarter" idx="4"/>
          </p:nvPr>
        </p:nvSpPr>
        <p:spPr>
          <a:xfrm>
            <a:off x="3200400" y="1676400"/>
            <a:ext cx="2590800" cy="4419600"/>
          </a:xfrm>
        </p:spPr>
        <p:txBody>
          <a:bodyPr>
            <a:noAutofit/>
          </a:bodyPr>
          <a:lstStyle/>
          <a:p>
            <a:pPr algn="ctr"/>
            <a:r>
              <a:rPr lang="en-US" sz="1800" b="1" dirty="0" smtClean="0"/>
              <a:t>After Don finished high school at </a:t>
            </a:r>
            <a:r>
              <a:rPr lang="en-US" sz="1800" b="1" dirty="0" err="1" smtClean="0"/>
              <a:t>Caniusis</a:t>
            </a:r>
            <a:r>
              <a:rPr lang="en-US" sz="1800" b="1" dirty="0" smtClean="0"/>
              <a:t>, he decided to continue his education by attending </a:t>
            </a:r>
            <a:r>
              <a:rPr lang="en-US" sz="1800" b="1" dirty="0" err="1" smtClean="0"/>
              <a:t>Caniusis</a:t>
            </a:r>
            <a:r>
              <a:rPr lang="en-US" sz="1800" b="1" dirty="0" smtClean="0"/>
              <a:t> College.</a:t>
            </a:r>
          </a:p>
          <a:p>
            <a:pPr algn="ctr"/>
            <a:r>
              <a:rPr lang="en-US" sz="1800" b="1" dirty="0" smtClean="0"/>
              <a:t>Graduated in 1937</a:t>
            </a:r>
          </a:p>
          <a:p>
            <a:pPr algn="ctr"/>
            <a:r>
              <a:rPr lang="en-US" sz="1800" b="1" dirty="0" smtClean="0"/>
              <a:t> His college degree allowed him to get well paying job as a purchasing agent, a white collar job compared to factory jobs. </a:t>
            </a:r>
          </a:p>
          <a:p>
            <a:endParaRPr lang="en-US" sz="1800" b="1" dirty="0" smtClean="0"/>
          </a:p>
          <a:p>
            <a:endParaRPr lang="en-US" sz="1800" b="1" dirty="0"/>
          </a:p>
        </p:txBody>
      </p:sp>
      <p:pic>
        <p:nvPicPr>
          <p:cNvPr id="8" name="Picture 7" descr="fam5.JPG"/>
          <p:cNvPicPr>
            <a:picLocks noChangeAspect="1"/>
          </p:cNvPicPr>
          <p:nvPr/>
        </p:nvPicPr>
        <p:blipFill>
          <a:blip r:embed="rId2" cstate="print"/>
          <a:stretch>
            <a:fillRect/>
          </a:stretch>
        </p:blipFill>
        <p:spPr>
          <a:xfrm>
            <a:off x="5693434" y="4191000"/>
            <a:ext cx="3450566" cy="2667000"/>
          </a:xfrm>
          <a:prstGeom prst="rect">
            <a:avLst/>
          </a:prstGeom>
        </p:spPr>
      </p:pic>
      <p:sp>
        <p:nvSpPr>
          <p:cNvPr id="9" name="TextBox 8"/>
          <p:cNvSpPr txBox="1"/>
          <p:nvPr/>
        </p:nvSpPr>
        <p:spPr>
          <a:xfrm>
            <a:off x="6096000" y="1828800"/>
            <a:ext cx="2819400" cy="2616101"/>
          </a:xfrm>
          <a:prstGeom prst="rect">
            <a:avLst/>
          </a:prstGeom>
          <a:noFill/>
        </p:spPr>
        <p:txBody>
          <a:bodyPr wrap="square" rtlCol="0">
            <a:spAutoFit/>
          </a:bodyPr>
          <a:lstStyle/>
          <a:p>
            <a:pPr algn="ctr"/>
            <a:r>
              <a:rPr lang="en-US" b="1" dirty="0" smtClean="0"/>
              <a:t>His income allowed </a:t>
            </a:r>
          </a:p>
          <a:p>
            <a:pPr algn="ctr">
              <a:buNone/>
            </a:pPr>
            <a:r>
              <a:rPr lang="en-US" b="1" dirty="0" smtClean="0"/>
              <a:t>him to move his family from the crowded city to the suburbs, giving his children more opportunities and better education options</a:t>
            </a:r>
            <a:r>
              <a:rPr lang="en-US" sz="2000" b="1" dirty="0" smtClean="0"/>
              <a:t>.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“ironic and bittersweet”</a:t>
            </a:r>
            <a:endParaRPr lang="en-US" dirty="0"/>
          </a:p>
        </p:txBody>
      </p:sp>
      <p:sp>
        <p:nvSpPr>
          <p:cNvPr id="8" name="Content Placeholder 7"/>
          <p:cNvSpPr>
            <a:spLocks noGrp="1"/>
          </p:cNvSpPr>
          <p:nvPr>
            <p:ph idx="1"/>
          </p:nvPr>
        </p:nvSpPr>
        <p:spPr/>
        <p:txBody>
          <a:bodyPr/>
          <a:lstStyle/>
          <a:p>
            <a:r>
              <a:rPr lang="en-US" dirty="0" smtClean="0"/>
              <a:t>A situation of tragedy- the misfortune of losing your oldest son to war- was able to help a family escape the lower class and be able to pay for education for the siblings.</a:t>
            </a:r>
          </a:p>
          <a:p>
            <a:r>
              <a:rPr lang="en-US" dirty="0" smtClean="0"/>
              <a:t>Jimmy’s loss enabled his family to survive and better themselves during a time of great economic turmoil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Don’s Pride</a:t>
            </a:r>
            <a:endParaRPr lang="en-US" dirty="0"/>
          </a:p>
        </p:txBody>
      </p:sp>
      <p:sp>
        <p:nvSpPr>
          <p:cNvPr id="8" name="Content Placeholder 7"/>
          <p:cNvSpPr>
            <a:spLocks noGrp="1"/>
          </p:cNvSpPr>
          <p:nvPr>
            <p:ph idx="1"/>
          </p:nvPr>
        </p:nvSpPr>
        <p:spPr>
          <a:xfrm>
            <a:off x="152400" y="1676400"/>
            <a:ext cx="4876800" cy="4846320"/>
          </a:xfrm>
        </p:spPr>
        <p:txBody>
          <a:bodyPr>
            <a:normAutofit fontScale="77500" lnSpcReduction="20000"/>
          </a:bodyPr>
          <a:lstStyle/>
          <a:p>
            <a:pPr algn="ctr"/>
            <a:r>
              <a:rPr lang="en-US" dirty="0" smtClean="0"/>
              <a:t>Don had never talked about the box of items to my father, although he did mention Jimmy several times to my father’s family. Growing up, my father remembers Don treating him as part of the family, although he never knew him. Don had a tremendous respect for him, which may be in part why my father didn’t find out about the insurance policy until after Don died. </a:t>
            </a:r>
          </a:p>
          <a:p>
            <a:pPr algn="ctr"/>
            <a:r>
              <a:rPr lang="en-US" dirty="0" smtClean="0"/>
              <a:t>It is obvious that the whole Burn’s family held high respect for Jimmy, as seeing his items were never thrown out or hastily taken care of, but instead passed down to the next generation </a:t>
            </a:r>
            <a:endParaRPr lang="en-US" dirty="0"/>
          </a:p>
        </p:txBody>
      </p:sp>
      <p:pic>
        <p:nvPicPr>
          <p:cNvPr id="9" name="Picture 8" descr="the don.jpg"/>
          <p:cNvPicPr>
            <a:picLocks noChangeAspect="1"/>
          </p:cNvPicPr>
          <p:nvPr/>
        </p:nvPicPr>
        <p:blipFill>
          <a:blip r:embed="rId2" cstate="print"/>
          <a:srcRect l="11719" r="19434"/>
          <a:stretch>
            <a:fillRect/>
          </a:stretch>
        </p:blipFill>
        <p:spPr>
          <a:xfrm>
            <a:off x="5181600" y="2743200"/>
            <a:ext cx="3581400" cy="3901440"/>
          </a:xfrm>
          <a:prstGeom prst="rect">
            <a:avLst/>
          </a:prstGeom>
        </p:spPr>
      </p:pic>
      <p:pic>
        <p:nvPicPr>
          <p:cNvPr id="11" name="Picture 10" descr="tgrampa2.jpg"/>
          <p:cNvPicPr>
            <a:picLocks noChangeAspect="1"/>
          </p:cNvPicPr>
          <p:nvPr/>
        </p:nvPicPr>
        <p:blipFill>
          <a:blip r:embed="rId3" cstate="print"/>
          <a:stretch>
            <a:fillRect/>
          </a:stretch>
        </p:blipFill>
        <p:spPr>
          <a:xfrm>
            <a:off x="5257800" y="228600"/>
            <a:ext cx="3240024" cy="217461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Mike’s pride</a:t>
            </a:r>
            <a:endParaRPr lang="en-US" dirty="0"/>
          </a:p>
        </p:txBody>
      </p:sp>
      <p:sp>
        <p:nvSpPr>
          <p:cNvPr id="3" name="Content Placeholder 2"/>
          <p:cNvSpPr>
            <a:spLocks noGrp="1"/>
          </p:cNvSpPr>
          <p:nvPr>
            <p:ph sz="half" idx="1"/>
          </p:nvPr>
        </p:nvSpPr>
        <p:spPr>
          <a:xfrm>
            <a:off x="457200" y="1447800"/>
            <a:ext cx="3200400" cy="5410200"/>
          </a:xfrm>
        </p:spPr>
        <p:txBody>
          <a:bodyPr>
            <a:normAutofit fontScale="25000" lnSpcReduction="20000"/>
          </a:bodyPr>
          <a:lstStyle/>
          <a:p>
            <a:r>
              <a:rPr lang="en-US" sz="6400" dirty="0" smtClean="0"/>
              <a:t>Mike spent a large amount of time on going through each one the items and trying to learn about their significance to World War one and relevance to our family.</a:t>
            </a:r>
          </a:p>
          <a:p>
            <a:r>
              <a:rPr lang="en-US" sz="6400" dirty="0" smtClean="0"/>
              <a:t>Read each one of Jimmy’s letters from start to finish. </a:t>
            </a:r>
          </a:p>
          <a:p>
            <a:r>
              <a:rPr lang="en-US" sz="6400" dirty="0" smtClean="0"/>
              <a:t>Not easy, considering the letters easily exceed over 50, and contained uncommon slang and phrases from the time period.</a:t>
            </a:r>
          </a:p>
          <a:p>
            <a:r>
              <a:rPr lang="en-US" sz="6400" dirty="0" smtClean="0"/>
              <a:t>Some were stained with dirt and deteriorating, all in cursive</a:t>
            </a:r>
          </a:p>
          <a:p>
            <a:endParaRPr lang="en-US" dirty="0"/>
          </a:p>
        </p:txBody>
      </p:sp>
      <p:sp>
        <p:nvSpPr>
          <p:cNvPr id="4" name="Content Placeholder 3"/>
          <p:cNvSpPr>
            <a:spLocks noGrp="1"/>
          </p:cNvSpPr>
          <p:nvPr>
            <p:ph sz="half" idx="2"/>
          </p:nvPr>
        </p:nvSpPr>
        <p:spPr>
          <a:xfrm>
            <a:off x="3657600" y="1371600"/>
            <a:ext cx="5181600" cy="5486400"/>
          </a:xfrm>
        </p:spPr>
        <p:txBody>
          <a:bodyPr>
            <a:normAutofit fontScale="25000" lnSpcReduction="20000"/>
          </a:bodyPr>
          <a:lstStyle/>
          <a:p>
            <a:pPr>
              <a:buNone/>
            </a:pPr>
            <a:r>
              <a:rPr lang="en-US" sz="7200" dirty="0" smtClean="0"/>
              <a:t>His final hopes for the items were to keep</a:t>
            </a:r>
          </a:p>
          <a:p>
            <a:pPr>
              <a:buNone/>
            </a:pPr>
            <a:r>
              <a:rPr lang="en-US" sz="7200" dirty="0" smtClean="0"/>
              <a:t>Them as well preserved so that he can</a:t>
            </a:r>
          </a:p>
          <a:p>
            <a:pPr>
              <a:buNone/>
            </a:pPr>
            <a:r>
              <a:rPr lang="en-US" sz="7200" dirty="0" smtClean="0"/>
              <a:t> pass it on to his kids and his grandchildren </a:t>
            </a:r>
          </a:p>
          <a:p>
            <a:pPr>
              <a:buNone/>
            </a:pPr>
            <a:r>
              <a:rPr lang="en-US" sz="7200" dirty="0" smtClean="0"/>
              <a:t>Today, my father hangs a portrait of</a:t>
            </a:r>
          </a:p>
          <a:p>
            <a:pPr>
              <a:buNone/>
            </a:pPr>
            <a:r>
              <a:rPr lang="en-US" sz="7200" dirty="0" smtClean="0"/>
              <a:t> Jimmy in a cabin we have in my parents </a:t>
            </a:r>
          </a:p>
          <a:p>
            <a:pPr>
              <a:buNone/>
            </a:pPr>
            <a:r>
              <a:rPr lang="en-US" sz="7200" dirty="0" smtClean="0"/>
              <a:t>backyard, along with a framed picture</a:t>
            </a:r>
          </a:p>
          <a:p>
            <a:pPr>
              <a:buNone/>
            </a:pPr>
            <a:r>
              <a:rPr lang="en-US" sz="7200" dirty="0" smtClean="0"/>
              <a:t> featuring two foil stars that was given to</a:t>
            </a:r>
          </a:p>
          <a:p>
            <a:pPr>
              <a:buNone/>
            </a:pPr>
            <a:r>
              <a:rPr lang="en-US" sz="7200" dirty="0" smtClean="0"/>
              <a:t>Jimmy’s mother after he died. </a:t>
            </a:r>
          </a:p>
          <a:p>
            <a:pPr>
              <a:buNone/>
            </a:pPr>
            <a:endParaRPr lang="en-US" sz="7200" dirty="0" smtClean="0"/>
          </a:p>
          <a:p>
            <a:pPr>
              <a:buNone/>
            </a:pPr>
            <a:r>
              <a:rPr lang="en-US" sz="7200" dirty="0" smtClean="0"/>
              <a:t>The rest Jimmy’s letters and war memorabilia</a:t>
            </a:r>
          </a:p>
          <a:p>
            <a:pPr>
              <a:buNone/>
            </a:pPr>
            <a:r>
              <a:rPr lang="en-US" sz="7200" dirty="0" smtClean="0"/>
              <a:t>are safe in my parent’s basement which is kept</a:t>
            </a:r>
          </a:p>
          <a:p>
            <a:pPr>
              <a:buNone/>
            </a:pPr>
            <a:r>
              <a:rPr lang="en-US" sz="7200" dirty="0" smtClean="0"/>
              <a:t>cool and dry,</a:t>
            </a:r>
          </a:p>
          <a:p>
            <a:pPr>
              <a:buNone/>
            </a:pPr>
            <a:r>
              <a:rPr lang="en-US" sz="7200" dirty="0" smtClean="0"/>
              <a:t>imperative to</a:t>
            </a:r>
          </a:p>
          <a:p>
            <a:pPr>
              <a:buNone/>
            </a:pPr>
            <a:r>
              <a:rPr lang="en-US" sz="7200" dirty="0" smtClean="0"/>
              <a:t>their </a:t>
            </a:r>
          </a:p>
          <a:p>
            <a:pPr>
              <a:buNone/>
            </a:pPr>
            <a:r>
              <a:rPr lang="en-US" sz="7200" dirty="0" smtClean="0"/>
              <a:t>preservation. </a:t>
            </a:r>
          </a:p>
          <a:p>
            <a:endParaRPr lang="en-US" dirty="0"/>
          </a:p>
        </p:txBody>
      </p:sp>
      <p:pic>
        <p:nvPicPr>
          <p:cNvPr id="5" name="Picture 4" descr="DSCN0508.jpg"/>
          <p:cNvPicPr>
            <a:picLocks noChangeAspect="1"/>
          </p:cNvPicPr>
          <p:nvPr/>
        </p:nvPicPr>
        <p:blipFill>
          <a:blip r:embed="rId2" cstate="print">
            <a:lum contrast="30000"/>
          </a:blip>
          <a:srcRect l="7275" r="8496" b="22331"/>
          <a:stretch>
            <a:fillRect/>
          </a:stretch>
        </p:blipFill>
        <p:spPr>
          <a:xfrm>
            <a:off x="533400" y="5066218"/>
            <a:ext cx="2590800" cy="1791782"/>
          </a:xfrm>
          <a:prstGeom prst="rect">
            <a:avLst/>
          </a:prstGeom>
        </p:spPr>
      </p:pic>
      <p:pic>
        <p:nvPicPr>
          <p:cNvPr id="7" name="Picture 6" descr="MIKE.JPG"/>
          <p:cNvPicPr>
            <a:picLocks noChangeAspect="1"/>
          </p:cNvPicPr>
          <p:nvPr/>
        </p:nvPicPr>
        <p:blipFill>
          <a:blip r:embed="rId3" cstate="print"/>
          <a:stretch>
            <a:fillRect/>
          </a:stretch>
        </p:blipFill>
        <p:spPr>
          <a:xfrm>
            <a:off x="5562600" y="4686300"/>
            <a:ext cx="2895600" cy="2171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Feelings</a:t>
            </a:r>
            <a:endParaRPr lang="en-US" dirty="0"/>
          </a:p>
        </p:txBody>
      </p:sp>
      <p:sp>
        <p:nvSpPr>
          <p:cNvPr id="3" name="Content Placeholder 2"/>
          <p:cNvSpPr>
            <a:spLocks noGrp="1"/>
          </p:cNvSpPr>
          <p:nvPr>
            <p:ph idx="1"/>
          </p:nvPr>
        </p:nvSpPr>
        <p:spPr/>
        <p:txBody>
          <a:bodyPr>
            <a:normAutofit fontScale="70000" lnSpcReduction="20000"/>
          </a:bodyPr>
          <a:lstStyle/>
          <a:p>
            <a:pPr algn="ctr"/>
            <a:r>
              <a:rPr lang="en-US" sz="2900" dirty="0" smtClean="0"/>
              <a:t>Completely changed since I first learned about the assignment. </a:t>
            </a:r>
          </a:p>
          <a:p>
            <a:pPr algn="ctr"/>
            <a:r>
              <a:rPr lang="en-US" sz="2900" dirty="0" smtClean="0"/>
              <a:t>First-not pleased to learn it was some small piece of boring cotton</a:t>
            </a:r>
          </a:p>
          <a:p>
            <a:pPr algn="ctr"/>
            <a:r>
              <a:rPr lang="en-US" sz="2900" dirty="0" smtClean="0"/>
              <a:t>As I interviewed my dad, I was fascinated to learn the story behind it and its impact on our family. </a:t>
            </a:r>
          </a:p>
          <a:p>
            <a:pPr algn="ctr"/>
            <a:r>
              <a:rPr lang="en-US" sz="2900" dirty="0" smtClean="0"/>
              <a:t>It is nice to think that by that time the items will be incredibly old, and I can share the knowledge I learned about the items from the dad with my own children. </a:t>
            </a:r>
          </a:p>
          <a:p>
            <a:pPr algn="ctr"/>
            <a:r>
              <a:rPr lang="en-US" sz="2900" dirty="0" smtClean="0"/>
              <a:t>It is truly incredible to see how a little cotton plant can become a textile that tells such an elaborate and impacting story. Over time, this little cotton bag has meant so much to many people, both alive and passed. It has affected many different lives in so many ways, and will continue to effect lives as its story is passed on for generations to come. </a:t>
            </a:r>
          </a:p>
          <a:p>
            <a:pPr>
              <a:buNone/>
            </a:pPr>
            <a:r>
              <a:rPr lang="en-US" dirty="0" smtClean="0"/>
              <a:t/>
            </a:r>
            <a:br>
              <a:rPr lang="en-US" dirty="0" smtClean="0"/>
            </a:br>
            <a:r>
              <a:rPr lang="en-US" dirty="0" smtClean="0"/>
              <a: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04800"/>
            <a:ext cx="4800600" cy="1371600"/>
          </a:xfrm>
          <a:ln>
            <a:noFill/>
          </a:ln>
        </p:spPr>
        <p:txBody>
          <a:bodyPr>
            <a:normAutofit fontScale="90000"/>
          </a:bodyPr>
          <a:lstStyle/>
          <a:p>
            <a:r>
              <a:rPr lang="en-US" sz="4000"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 1914 Personal Effects bag </a:t>
            </a:r>
            <a:r>
              <a:rPr lang="en-US" dirty="0" smtClean="0"/>
              <a:t/>
            </a:r>
            <a:br>
              <a:rPr lang="en-US" dirty="0" smtClean="0"/>
            </a:br>
            <a:endParaRPr lang="en-US" sz="4000" i="1" dirty="0">
              <a:solidFill>
                <a:srgbClr val="FF0066"/>
              </a:solidFill>
              <a:latin typeface="Pupcat" pitchFamily="2" charset="0"/>
            </a:endParaRPr>
          </a:p>
        </p:txBody>
      </p:sp>
      <p:sp>
        <p:nvSpPr>
          <p:cNvPr id="6" name="Text Placeholder 5"/>
          <p:cNvSpPr>
            <a:spLocks noGrp="1"/>
          </p:cNvSpPr>
          <p:nvPr>
            <p:ph type="body" idx="2"/>
          </p:nvPr>
        </p:nvSpPr>
        <p:spPr>
          <a:xfrm>
            <a:off x="304800" y="1752600"/>
            <a:ext cx="3008313" cy="4813300"/>
          </a:xfrm>
        </p:spPr>
        <p:txBody>
          <a:bodyPr>
            <a:normAutofit fontScale="92500" lnSpcReduction="10000"/>
          </a:bodyPr>
          <a:lstStyle/>
          <a:p>
            <a:pPr algn="ctr">
              <a:buFont typeface="Arial" pitchFamily="34" charset="0"/>
              <a:buChar char="•"/>
            </a:pPr>
            <a:r>
              <a:rPr lang="en-US" sz="2000" dirty="0" smtClean="0"/>
              <a:t>The bag was returned to Jimmy’s family shortly after he died in 1917.</a:t>
            </a:r>
          </a:p>
          <a:p>
            <a:pPr algn="ctr">
              <a:buFont typeface="Arial" pitchFamily="34" charset="0"/>
              <a:buChar char="•"/>
            </a:pPr>
            <a:r>
              <a:rPr lang="en-US" sz="2000" dirty="0" smtClean="0"/>
              <a:t> Jimmy was one of 10 kids, him being the eldest, my grandfather Don, being the last.</a:t>
            </a:r>
          </a:p>
          <a:p>
            <a:pPr algn="ctr">
              <a:buFont typeface="Arial" pitchFamily="34" charset="0"/>
              <a:buChar char="•"/>
            </a:pPr>
            <a:r>
              <a:rPr lang="en-US" sz="2000" dirty="0" smtClean="0"/>
              <a:t> My father acquired the bag shortly after August of 2007, after my grandfather had passed.</a:t>
            </a:r>
          </a:p>
          <a:p>
            <a:pPr algn="ctr">
              <a:buFont typeface="Arial" pitchFamily="34" charset="0"/>
              <a:buChar char="•"/>
            </a:pPr>
            <a:r>
              <a:rPr lang="en-US" sz="2000" dirty="0" smtClean="0"/>
              <a:t> Items most likely lasted so long because the other family members had probably just stuck them in drawer or desk all those past years and forgotten about them </a:t>
            </a:r>
            <a:endParaRPr lang="en-US" dirty="0"/>
          </a:p>
          <a:p>
            <a:endParaRPr lang="en-US" dirty="0"/>
          </a:p>
        </p:txBody>
      </p:sp>
      <p:pic>
        <p:nvPicPr>
          <p:cNvPr id="1026" name="Picture 2"/>
          <p:cNvPicPr>
            <a:picLocks noGrp="1" noChangeAspect="1" noChangeArrowheads="1"/>
          </p:cNvPicPr>
          <p:nvPr>
            <p:ph sz="half" idx="1"/>
          </p:nvPr>
        </p:nvPicPr>
        <p:blipFill>
          <a:blip r:embed="rId3" cstate="print"/>
          <a:stretch>
            <a:fillRect/>
          </a:stretch>
        </p:blipFill>
        <p:spPr bwMode="auto">
          <a:xfrm rot="5400000">
            <a:off x="3858006" y="657002"/>
            <a:ext cx="4475988" cy="33569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3810000" y="4191000"/>
            <a:ext cx="4114800" cy="2739211"/>
          </a:xfrm>
          <a:prstGeom prst="rect">
            <a:avLst/>
          </a:prstGeom>
          <a:noFill/>
        </p:spPr>
        <p:txBody>
          <a:bodyPr wrap="square" rtlCol="0">
            <a:spAutoFit/>
          </a:bodyPr>
          <a:lstStyle/>
          <a:p>
            <a:pPr lvl="0" algn="ctr"/>
            <a:r>
              <a:rPr lang="en-US" sz="3200" b="1" u="sng" dirty="0" smtClean="0"/>
              <a:t>WHO IS JIMMY?</a:t>
            </a:r>
          </a:p>
          <a:p>
            <a:pPr lvl="0" algn="ctr"/>
            <a:r>
              <a:rPr lang="en-US" sz="2000" dirty="0" smtClean="0"/>
              <a:t>My Great uncle Jimmy Burns, on my dad Mike’s side, who left for the army at 18 years old, in the beginning of World War One. </a:t>
            </a:r>
          </a:p>
          <a:p>
            <a:pPr lvl="0" algn="ctr"/>
            <a:r>
              <a:rPr lang="en-US" sz="2000" dirty="0" smtClean="0"/>
              <a:t>Unfortunately, Jimmy was killed just 6 days before the war ended in 1917</a:t>
            </a:r>
            <a:endParaRPr lang="en-US" sz="2000" dirty="0">
              <a:effectLst>
                <a:outerShdw blurRad="38100" dist="38100" dir="2700000" algn="tl">
                  <a:srgbClr val="000000">
                    <a:alpha val="43137"/>
                  </a:srgbClr>
                </a:outerShdw>
              </a:effectLst>
              <a:latin typeface="Boopee" pitchFamily="2" charset="0"/>
            </a:endParaRPr>
          </a:p>
        </p:txBody>
      </p:sp>
      <p:sp>
        <p:nvSpPr>
          <p:cNvPr id="10" name="Rectangle 9"/>
          <p:cNvSpPr/>
          <p:nvPr/>
        </p:nvSpPr>
        <p:spPr>
          <a:xfrm>
            <a:off x="228600" y="914400"/>
            <a:ext cx="330488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cap="none" spc="0" dirty="0" smtClean="0">
                <a:ln w="11430"/>
                <a:effectLst>
                  <a:outerShdw blurRad="50800" dist="39000" dir="5460000" algn="tl">
                    <a:srgbClr val="000000">
                      <a:alpha val="38000"/>
                    </a:srgbClr>
                  </a:outerShdw>
                </a:effectLst>
                <a:latin typeface="Pupcat" pitchFamily="2" charset="0"/>
              </a:rPr>
              <a:t>Jimmy Burns</a:t>
            </a:r>
            <a:endParaRPr lang="en-US" sz="5400" b="1" cap="none" spc="0"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228600"/>
            <a:ext cx="5897880" cy="1173480"/>
          </a:xfrm>
        </p:spPr>
        <p:txBody>
          <a:bodyPr>
            <a:normAutofit/>
          </a:bodyPr>
          <a:lstStyle/>
          <a:p>
            <a:r>
              <a:rPr lang="en-US" dirty="0" smtClean="0"/>
              <a:t>The bag and its contents</a:t>
            </a:r>
            <a:endParaRPr lang="en-US" dirty="0"/>
          </a:p>
        </p:txBody>
      </p:sp>
      <p:sp>
        <p:nvSpPr>
          <p:cNvPr id="4" name="Text Placeholder 3"/>
          <p:cNvSpPr>
            <a:spLocks noGrp="1"/>
          </p:cNvSpPr>
          <p:nvPr>
            <p:ph type="body" idx="1"/>
          </p:nvPr>
        </p:nvSpPr>
        <p:spPr>
          <a:xfrm>
            <a:off x="381000" y="1752600"/>
            <a:ext cx="3520440" cy="4648200"/>
          </a:xfrm>
          <a:ln>
            <a:noFill/>
          </a:ln>
        </p:spPr>
        <p:txBody>
          <a:bodyPr>
            <a:noAutofit/>
          </a:bodyPr>
          <a:lstStyle/>
          <a:p>
            <a:pPr lvl="0">
              <a:buFont typeface="Arial" pitchFamily="34" charset="0"/>
              <a:buChar char="•"/>
            </a:pPr>
            <a:r>
              <a:rPr lang="en-US" dirty="0" smtClean="0"/>
              <a:t>Small bag, presumably made out of cotton</a:t>
            </a:r>
          </a:p>
          <a:p>
            <a:pPr lvl="0">
              <a:buFont typeface="Arial" pitchFamily="34" charset="0"/>
              <a:buChar char="•"/>
            </a:pPr>
            <a:r>
              <a:rPr lang="en-US" dirty="0" smtClean="0"/>
              <a:t> Dirty with rust stains, speckled in fabric discoloration and quite faded. </a:t>
            </a:r>
          </a:p>
          <a:p>
            <a:pPr lvl="0">
              <a:buFont typeface="Arial" pitchFamily="34" charset="0"/>
              <a:buChar char="•"/>
            </a:pPr>
            <a:r>
              <a:rPr lang="en-US" dirty="0" smtClean="0"/>
              <a:t>Soft, and although littered with dirt and rust stains, in good condition and shape. </a:t>
            </a:r>
          </a:p>
          <a:p>
            <a:pPr lvl="0">
              <a:buFont typeface="Arial" pitchFamily="34" charset="0"/>
              <a:buChar char="•"/>
            </a:pPr>
            <a:r>
              <a:rPr lang="en-US" dirty="0" smtClean="0"/>
              <a:t>The bag had thin light blue and grey vertical stripes, </a:t>
            </a:r>
          </a:p>
          <a:p>
            <a:pPr lvl="0">
              <a:buFont typeface="Arial" pitchFamily="34" charset="0"/>
              <a:buChar char="•"/>
            </a:pPr>
            <a:r>
              <a:rPr lang="en-US" dirty="0" smtClean="0"/>
              <a:t>Purpose was to hold soldiers “personal effects”, or treasured items that a solider keeps near to him while he is off at war. </a:t>
            </a:r>
          </a:p>
        </p:txBody>
      </p:sp>
      <p:sp>
        <p:nvSpPr>
          <p:cNvPr id="3" name="Content Placeholder 2"/>
          <p:cNvSpPr>
            <a:spLocks noGrp="1"/>
          </p:cNvSpPr>
          <p:nvPr>
            <p:ph sz="quarter" idx="2"/>
          </p:nvPr>
        </p:nvSpPr>
        <p:spPr>
          <a:xfrm>
            <a:off x="4267200" y="1828800"/>
            <a:ext cx="3520440" cy="4572000"/>
          </a:xfrm>
        </p:spPr>
        <p:txBody>
          <a:bodyPr>
            <a:normAutofit/>
          </a:bodyPr>
          <a:lstStyle/>
          <a:p>
            <a:pPr algn="ctr">
              <a:buFont typeface="Arial" pitchFamily="34" charset="0"/>
              <a:buChar char="•"/>
            </a:pPr>
            <a:r>
              <a:rPr lang="en-US" sz="2000" dirty="0" smtClean="0"/>
              <a:t>These may have been the only items that separated him personally from every other solider, considering that everything dispensed to soldiers was standard issue. </a:t>
            </a:r>
          </a:p>
          <a:p>
            <a:pPr algn="ctr">
              <a:buFont typeface="Arial" pitchFamily="34" charset="0"/>
              <a:buChar char="•"/>
            </a:pPr>
            <a:r>
              <a:rPr lang="en-US" sz="2000" dirty="0" smtClean="0"/>
              <a:t>In this case, his effects were still intact, the bag held a small book of Paris postcards, a sewing kit, identification tag, catholic prayer book, razor and case, and a single stamp </a:t>
            </a:r>
          </a:p>
          <a:p>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TextBox 11"/>
          <p:cNvSpPr txBox="1"/>
          <p:nvPr/>
        </p:nvSpPr>
        <p:spPr>
          <a:xfrm rot="21147076">
            <a:off x="711284" y="1330453"/>
            <a:ext cx="4069237" cy="461665"/>
          </a:xfrm>
          <a:prstGeom prst="rect">
            <a:avLst/>
          </a:prstGeom>
          <a:noFill/>
        </p:spPr>
        <p:txBody>
          <a:bodyPr wrap="square" rtlCol="0">
            <a:spAutoFit/>
          </a:bodyPr>
          <a:lstStyle/>
          <a:p>
            <a:r>
              <a:rPr lang="en-US" sz="2400" dirty="0" smtClean="0">
                <a:solidFill>
                  <a:schemeClr val="bg1">
                    <a:lumMod val="85000"/>
                    <a:lumOff val="15000"/>
                  </a:schemeClr>
                </a:solidFill>
                <a:effectLst>
                  <a:outerShdw blurRad="38100" dist="38100" dir="2700000" algn="tl">
                    <a:srgbClr val="000000">
                      <a:alpha val="43137"/>
                    </a:srgbClr>
                  </a:outerShdw>
                </a:effectLst>
                <a:latin typeface="Boopee" pitchFamily="2" charset="0"/>
              </a:rPr>
              <a:t>How did it get to my family?</a:t>
            </a:r>
            <a:endParaRPr lang="en-US" sz="2400" dirty="0">
              <a:solidFill>
                <a:schemeClr val="bg1">
                  <a:lumMod val="85000"/>
                  <a:lumOff val="15000"/>
                </a:schemeClr>
              </a:solidFill>
              <a:effectLst>
                <a:outerShdw blurRad="38100" dist="38100" dir="2700000" algn="tl">
                  <a:srgbClr val="000000">
                    <a:alpha val="43137"/>
                  </a:srgbClr>
                </a:outerShdw>
              </a:effectLst>
              <a:latin typeface="Boopee" pitchFamily="2" charset="0"/>
            </a:endParaRPr>
          </a:p>
        </p:txBody>
      </p:sp>
      <p:sp>
        <p:nvSpPr>
          <p:cNvPr id="10" name="Rectangle 9"/>
          <p:cNvSpPr/>
          <p:nvPr/>
        </p:nvSpPr>
        <p:spPr>
          <a:xfrm rot="21166344">
            <a:off x="796030" y="1682145"/>
            <a:ext cx="4058360" cy="3693319"/>
          </a:xfrm>
          <a:prstGeom prst="rect">
            <a:avLst/>
          </a:prstGeom>
        </p:spPr>
        <p:txBody>
          <a:bodyPr wrap="square">
            <a:spAutoFit/>
          </a:bodyPr>
          <a:lstStyle/>
          <a:p>
            <a:pPr algn="ctr">
              <a:buFont typeface="Arial" pitchFamily="34" charset="0"/>
              <a:buChar char="•"/>
            </a:pPr>
            <a:r>
              <a:rPr lang="en-US" dirty="0" smtClean="0">
                <a:solidFill>
                  <a:schemeClr val="bg1"/>
                </a:solidFill>
              </a:rPr>
              <a:t>The bag was returned to Jimmy’s family shortly after he died. </a:t>
            </a:r>
          </a:p>
          <a:p>
            <a:pPr algn="ctr">
              <a:buFont typeface="Arial" pitchFamily="34" charset="0"/>
              <a:buChar char="•"/>
            </a:pPr>
            <a:r>
              <a:rPr lang="en-US" dirty="0" smtClean="0">
                <a:solidFill>
                  <a:schemeClr val="bg1"/>
                </a:solidFill>
              </a:rPr>
              <a:t>Eventually made its way back to Don, who was the youngest of 10 kids.</a:t>
            </a:r>
          </a:p>
          <a:p>
            <a:pPr algn="ctr">
              <a:buFont typeface="Arial" pitchFamily="34" charset="0"/>
              <a:buChar char="•"/>
            </a:pPr>
            <a:r>
              <a:rPr lang="en-US" dirty="0" smtClean="0">
                <a:solidFill>
                  <a:schemeClr val="bg1"/>
                </a:solidFill>
              </a:rPr>
              <a:t>Mike Burns, (My dad) acquired the box in 2007 after Don passed.</a:t>
            </a:r>
          </a:p>
          <a:p>
            <a:pPr algn="ctr">
              <a:buFont typeface="Arial" pitchFamily="34" charset="0"/>
              <a:buChar char="•"/>
            </a:pPr>
            <a:r>
              <a:rPr lang="en-US" dirty="0" smtClean="0">
                <a:solidFill>
                  <a:schemeClr val="bg1"/>
                </a:solidFill>
              </a:rPr>
              <a:t>Everything was kept well preserved, and included items such as letters, pictures, photo albums, cards, paper items, and other memorabilia belonging to my family during and after the war</a:t>
            </a:r>
            <a:endParaRPr lang="en-US" dirty="0">
              <a:solidFill>
                <a:schemeClr val="bg1"/>
              </a:solidFill>
            </a:endParaRPr>
          </a:p>
        </p:txBody>
      </p:sp>
      <p:pic>
        <p:nvPicPr>
          <p:cNvPr id="9" name="Picture 8" descr="FAM1x.JPG"/>
          <p:cNvPicPr>
            <a:picLocks noChangeAspect="1"/>
          </p:cNvPicPr>
          <p:nvPr/>
        </p:nvPicPr>
        <p:blipFill>
          <a:blip r:embed="rId3" cstate="print"/>
          <a:stretch>
            <a:fillRect/>
          </a:stretch>
        </p:blipFill>
        <p:spPr>
          <a:xfrm>
            <a:off x="5181600" y="990600"/>
            <a:ext cx="3705033" cy="518160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lum contrast="40000"/>
          </a:blip>
          <a:srcRect l="4514" b="5555"/>
          <a:stretch>
            <a:fillRect/>
          </a:stretch>
        </p:blipFill>
        <p:spPr bwMode="auto">
          <a:xfrm rot="5400000">
            <a:off x="3730168" y="1692671"/>
            <a:ext cx="5930961" cy="4399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p:cNvPicPr>
            <a:picLocks noChangeAspect="1" noChangeArrowheads="1"/>
          </p:cNvPicPr>
          <p:nvPr/>
        </p:nvPicPr>
        <p:blipFill>
          <a:blip r:embed="rId3" cstate="print">
            <a:lum contrast="40000"/>
          </a:blip>
          <a:srcRect t="18889" b="3526"/>
          <a:stretch>
            <a:fillRect/>
          </a:stretch>
        </p:blipFill>
        <p:spPr bwMode="auto">
          <a:xfrm>
            <a:off x="152400" y="2590800"/>
            <a:ext cx="4845295"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52400" y="5562600"/>
            <a:ext cx="4786542" cy="461665"/>
          </a:xfrm>
          <a:prstGeom prst="rect">
            <a:avLst/>
          </a:prstGeom>
          <a:noFill/>
        </p:spPr>
        <p:txBody>
          <a:bodyPr wrap="square" rtlCol="0">
            <a:spAutoFit/>
          </a:bodyPr>
          <a:lstStyle/>
          <a:p>
            <a:pPr algn="ctr"/>
            <a:r>
              <a:rPr lang="en-US" sz="2400" dirty="0" smtClean="0">
                <a:latin typeface="Boopee" pitchFamily="2" charset="0"/>
              </a:rPr>
              <a:t>Letters from Jimmy to his family</a:t>
            </a:r>
            <a:endParaRPr lang="en-US" sz="2400" dirty="0">
              <a:effectLst>
                <a:outerShdw blurRad="38100" dist="38100" dir="2700000" algn="tl">
                  <a:srgbClr val="000000">
                    <a:alpha val="43137"/>
                  </a:srgbClr>
                </a:outerShdw>
              </a:effectLst>
              <a:latin typeface="Boopee" pitchFamily="2" charset="0"/>
            </a:endParaRPr>
          </a:p>
        </p:txBody>
      </p:sp>
      <p:sp>
        <p:nvSpPr>
          <p:cNvPr id="7" name="TextBox 6"/>
          <p:cNvSpPr txBox="1"/>
          <p:nvPr/>
        </p:nvSpPr>
        <p:spPr>
          <a:xfrm>
            <a:off x="5562600" y="381000"/>
            <a:ext cx="1938848" cy="461665"/>
          </a:xfrm>
          <a:prstGeom prst="rect">
            <a:avLst/>
          </a:prstGeom>
          <a:noFill/>
        </p:spPr>
        <p:txBody>
          <a:bodyPr wrap="square" rtlCol="0">
            <a:spAutoFit/>
          </a:bodyPr>
          <a:lstStyle/>
          <a:p>
            <a:r>
              <a:rPr lang="en-US" sz="2400" dirty="0" smtClean="0">
                <a:latin typeface="Boopee" pitchFamily="2" charset="0"/>
              </a:rPr>
              <a:t>The last letter, 1918</a:t>
            </a:r>
            <a:endParaRPr lang="en-US" sz="2400" dirty="0">
              <a:latin typeface="Boopee"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fontScale="92500"/>
          </a:bodyPr>
          <a:lstStyle/>
          <a:p>
            <a:r>
              <a:rPr lang="en-US" dirty="0" smtClean="0"/>
              <a:t>Jimmy- time spent serving the army was limited, gone sometime in February to a training base, trained for about a month or so, then left for battle in England</a:t>
            </a:r>
          </a:p>
          <a:p>
            <a:r>
              <a:rPr lang="en-US" dirty="0" smtClean="0"/>
              <a:t>Killed right before the war ended in November </a:t>
            </a:r>
          </a:p>
          <a:p>
            <a:r>
              <a:rPr lang="en-US" dirty="0" smtClean="0"/>
              <a:t>Jimmy sent home letters when he went in the army, from his time in Fort Dix to up until he was killed in France near the end of the war. </a:t>
            </a:r>
          </a:p>
          <a:p>
            <a:r>
              <a:rPr lang="en-US" dirty="0" smtClean="0"/>
              <a:t>With each letter, my father discovered more and more about Jimmy’s life</a:t>
            </a:r>
          </a:p>
          <a:p>
            <a:r>
              <a:rPr lang="en-US" dirty="0" smtClean="0"/>
              <a:t>Letters were pieces of a historical puzzle about the family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normAutofit fontScale="92500" lnSpcReduction="20000"/>
          </a:bodyPr>
          <a:lstStyle/>
          <a:p>
            <a:pPr algn="ctr"/>
            <a:r>
              <a:rPr lang="en-US" dirty="0" smtClean="0"/>
              <a:t>Letters shown a poor light on the state of soldiers in the war. </a:t>
            </a:r>
          </a:p>
          <a:p>
            <a:pPr algn="ctr"/>
            <a:r>
              <a:rPr lang="en-US" dirty="0" smtClean="0"/>
              <a:t>Jimmy had often begged in his letters for his other brothers to reconsider joining the army because of its extremely rough conditions. Jimmy insisted for them to find jobs in Buffalo.</a:t>
            </a:r>
          </a:p>
          <a:p>
            <a:pPr algn="ctr"/>
            <a:r>
              <a:rPr lang="en-US" dirty="0" smtClean="0"/>
              <a:t>Jimmy longed for home with each letter.</a:t>
            </a:r>
          </a:p>
          <a:p>
            <a:pPr algn="ctr"/>
            <a:r>
              <a:rPr lang="en-US" dirty="0" smtClean="0"/>
              <a:t>Letters revealed that before Jimmy went in the army, his other brother Leo, who was in the insurance business, sold him a policy before he left for war.</a:t>
            </a:r>
          </a:p>
          <a:p>
            <a:pPr algn="ctr"/>
            <a:r>
              <a:rPr lang="en-US" dirty="0" smtClean="0"/>
              <a:t>Surprising to my father because he had actually known Leo, (his uncle), but had no knowledge of this transaction</a:t>
            </a:r>
          </a:p>
          <a:p>
            <a:pPr algn="ctr"/>
            <a:r>
              <a:rPr lang="en-US" dirty="0" smtClean="0"/>
              <a:t>After only five or six months in the army, Jimmy got the insurance policy letters.</a:t>
            </a:r>
          </a:p>
          <a:p>
            <a:pPr algn="ctr"/>
            <a:r>
              <a:rPr lang="en-US" dirty="0" smtClean="0"/>
              <a:t>Jimmy wrote home asking if the policy would still pay off if he didn’t survive the war.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3581400" cy="6150936"/>
          </a:xfrm>
        </p:spPr>
        <p:txBody>
          <a:bodyPr>
            <a:normAutofit lnSpcReduction="10000"/>
          </a:bodyPr>
          <a:lstStyle/>
          <a:p>
            <a:pPr algn="ctr"/>
            <a:r>
              <a:rPr lang="en-US" dirty="0" smtClean="0"/>
              <a:t>Jimmy died in battle close to the end of the war, which allowed for the policy to pay off to Jimmy’s father.</a:t>
            </a:r>
          </a:p>
          <a:p>
            <a:pPr algn="ctr"/>
            <a:r>
              <a:rPr lang="en-US" dirty="0" smtClean="0"/>
              <a:t>The checks paid about 57$ dollars a month, allowing for a total of about $10,000 over the course of twenty years. </a:t>
            </a:r>
          </a:p>
          <a:p>
            <a:pPr algn="ctr"/>
            <a:r>
              <a:rPr lang="en-US" dirty="0" smtClean="0"/>
              <a:t>Sufficient amount of extra income for the time period.</a:t>
            </a:r>
          </a:p>
          <a:p>
            <a:endParaRPr lang="en-US" dirty="0"/>
          </a:p>
        </p:txBody>
      </p:sp>
      <p:pic>
        <p:nvPicPr>
          <p:cNvPr id="4" name="Picture 3" descr="DSCN0525.jpg"/>
          <p:cNvPicPr>
            <a:picLocks noChangeAspect="1"/>
          </p:cNvPicPr>
          <p:nvPr/>
        </p:nvPicPr>
        <p:blipFill>
          <a:blip r:embed="rId2" cstate="print">
            <a:lum contrast="20000"/>
          </a:blip>
          <a:srcRect l="14551" t="16276" r="3662" b="16992"/>
          <a:stretch>
            <a:fillRect/>
          </a:stretch>
        </p:blipFill>
        <p:spPr>
          <a:xfrm>
            <a:off x="3962400" y="1066800"/>
            <a:ext cx="4953000" cy="3030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419600" y="4343400"/>
            <a:ext cx="4495800" cy="1908215"/>
          </a:xfrm>
          <a:prstGeom prst="rect">
            <a:avLst/>
          </a:prstGeom>
          <a:noFill/>
        </p:spPr>
        <p:txBody>
          <a:bodyPr wrap="square" rtlCol="0">
            <a:spAutoFit/>
          </a:bodyPr>
          <a:lstStyle/>
          <a:p>
            <a:pPr algn="ctr"/>
            <a:r>
              <a:rPr lang="en-US" sz="2000" dirty="0" smtClean="0"/>
              <a:t>The checks began to be delivered in about 1920’s, up through the Great Depression and lasted until about 1940, spanning over several generations of kin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normAutofit fontScale="85000" lnSpcReduction="20000"/>
          </a:bodyPr>
          <a:lstStyle/>
          <a:p>
            <a:r>
              <a:rPr lang="en-US" dirty="0" smtClean="0"/>
              <a:t>“Gold Star Club” for widows and mothers</a:t>
            </a:r>
            <a:endParaRPr lang="en-US" dirty="0"/>
          </a:p>
        </p:txBody>
      </p:sp>
      <p:sp>
        <p:nvSpPr>
          <p:cNvPr id="9" name="Text Placeholder 8"/>
          <p:cNvSpPr>
            <a:spLocks noGrp="1"/>
          </p:cNvSpPr>
          <p:nvPr>
            <p:ph type="body" sz="half" idx="3"/>
          </p:nvPr>
        </p:nvSpPr>
        <p:spPr>
          <a:xfrm>
            <a:off x="4178808" y="5867400"/>
            <a:ext cx="3520440" cy="762000"/>
          </a:xfrm>
        </p:spPr>
        <p:txBody>
          <a:bodyPr>
            <a:normAutofit fontScale="92500" lnSpcReduction="20000"/>
          </a:bodyPr>
          <a:lstStyle/>
          <a:p>
            <a:r>
              <a:rPr lang="en-US" dirty="0" smtClean="0"/>
              <a:t>The president invited my Great Grandmother to Paris to visit Jimmy’s grave</a:t>
            </a:r>
            <a:endParaRPr lang="en-US" dirty="0"/>
          </a:p>
        </p:txBody>
      </p:sp>
      <p:pic>
        <p:nvPicPr>
          <p:cNvPr id="4" name="Content Placeholder 3" descr="DSCN0520.jpg"/>
          <p:cNvPicPr>
            <a:picLocks noGrp="1" noChangeAspect="1"/>
          </p:cNvPicPr>
          <p:nvPr>
            <p:ph sz="quarter" idx="2"/>
          </p:nvPr>
        </p:nvPicPr>
        <p:blipFill>
          <a:blip r:embed="rId2" cstate="print"/>
          <a:stretch>
            <a:fillRect/>
          </a:stretch>
        </p:blipFill>
        <p:spPr>
          <a:xfrm rot="5400000">
            <a:off x="-500658" y="957858"/>
            <a:ext cx="5224463" cy="3918347"/>
          </a:xfrm>
        </p:spPr>
      </p:pic>
      <p:pic>
        <p:nvPicPr>
          <p:cNvPr id="11" name="Content Placeholder 10" descr="DSCN0521.jpg"/>
          <p:cNvPicPr>
            <a:picLocks noGrp="1" noChangeAspect="1"/>
          </p:cNvPicPr>
          <p:nvPr>
            <p:ph sz="quarter" idx="4"/>
          </p:nvPr>
        </p:nvPicPr>
        <p:blipFill>
          <a:blip r:embed="rId3" cstate="print"/>
          <a:stretch>
            <a:fillRect/>
          </a:stretch>
        </p:blipFill>
        <p:spPr>
          <a:xfrm rot="5400000">
            <a:off x="3686174" y="962025"/>
            <a:ext cx="5257800" cy="394334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210</TotalTime>
  <Words>1511</Words>
  <Application>Microsoft Office PowerPoint</Application>
  <PresentationFormat>On-screen Show (4:3)</PresentationFormat>
  <Paragraphs>99</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Opulent</vt:lpstr>
      <vt:lpstr>  Jimmy’s Personal Effects Bag-  How Cotton Has Made a Difference in my Family  </vt:lpstr>
      <vt:lpstr> 1914 Personal Effects bag  </vt:lpstr>
      <vt:lpstr>The bag and its contents</vt:lpstr>
      <vt:lpstr>Slide 4</vt:lpstr>
      <vt:lpstr>Slide 5</vt:lpstr>
      <vt:lpstr>Timeline</vt:lpstr>
      <vt:lpstr>Slide 7</vt:lpstr>
      <vt:lpstr>Slide 8</vt:lpstr>
      <vt:lpstr>Slide 9</vt:lpstr>
      <vt:lpstr>Jimmy’s Grave in Paris</vt:lpstr>
      <vt:lpstr>Impact on the burn’s family</vt:lpstr>
      <vt:lpstr>Impact on the Burns Family</vt:lpstr>
      <vt:lpstr>Impact on the Burns family</vt:lpstr>
      <vt:lpstr>“ironic and bittersweet”</vt:lpstr>
      <vt:lpstr>Don’s Pride</vt:lpstr>
      <vt:lpstr>Mike’s pride</vt:lpstr>
      <vt:lpstr>My Feelings</vt:lpstr>
    </vt:vector>
  </TitlesOfParts>
  <Company>University at Buffalo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Nanotechnology and Fashion</dc:title>
  <dc:creator>Erin</dc:creator>
  <cp:lastModifiedBy>HomeOffice</cp:lastModifiedBy>
  <cp:revision>56</cp:revision>
  <dcterms:created xsi:type="dcterms:W3CDTF">2008-11-30T23:16:09Z</dcterms:created>
  <dcterms:modified xsi:type="dcterms:W3CDTF">2010-05-05T19:07:33Z</dcterms:modified>
</cp:coreProperties>
</file>